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rPr>
                <a:solidFill>
                  <a:srgbClr val="000000"/>
                </a:solidFill>
                <a:latin typeface="Arial"/>
              </a:rPr>
              <a:t>Indian Independence: A Journey to Freedom</a:t>
            </a:r>
          </a:p>
        </p:txBody>
      </p:sp>
      <p:sp>
        <p:nvSpPr>
          <p:cNvPr id="3" name="Subtitle 2"/>
          <p:cNvSpPr>
            <a:spLocks noGrp="1"/>
          </p:cNvSpPr>
          <p:nvPr>
            <p:ph type="subTitle" idx="1"/>
          </p:nvPr>
        </p:nvSpPr>
        <p:spPr/>
        <p:txBody>
          <a:bodyPr/>
          <a:lstStyle/>
          <a:p>
            <a:r>
              <a:rPr>
                <a:solidFill>
                  <a:srgbClr val="000000"/>
                </a:solidFill>
                <a:latin typeface="Arial"/>
              </a:rPr>
              <a:t>This presentation delves into the historical struggle and the eventual triumph of India in gaining independence from British colonial rule. From early resistance to the final moments of partition, we trace the significant milestones that shaped a nation.</a:t>
            </a:r>
          </a:p>
        </p:txBody>
      </p:sp>
      <p:pic>
        <p:nvPicPr>
          <p:cNvPr id="4" name="Picture 3" descr="Image_of_India's_national_flag.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rPr>
                <a:solidFill>
                  <a:srgbClr val="000000"/>
                </a:solidFill>
                <a:latin typeface="Arial"/>
              </a:rPr>
              <a:t>Roots of Resistance &amp; Early Movements</a:t>
            </a:r>
          </a:p>
        </p:txBody>
      </p:sp>
      <p:sp>
        <p:nvSpPr>
          <p:cNvPr id="3" name="Content Placeholder 2"/>
          <p:cNvSpPr>
            <a:spLocks noGrp="1"/>
          </p:cNvSpPr>
          <p:nvPr>
            <p:ph idx="1"/>
          </p:nvPr>
        </p:nvSpPr>
        <p:spPr/>
        <p:txBody>
          <a:bodyPr/>
          <a:lstStyle/>
          <a:p>
            <a:r>
              <a:rPr>
                <a:solidFill>
                  <a:srgbClr val="000000"/>
                </a:solidFill>
                <a:latin typeface="Arial"/>
              </a:rPr>
              <a:t/>
            </a:r>
          </a:p>
          <a:p>
            <a:pPr lvl="1"/>
            <a:r>
              <a:rPr>
                <a:solidFill>
                  <a:srgbClr val="000000"/>
                </a:solidFill>
                <a:latin typeface="Arial"/>
              </a:rPr>
              <a:t>Sepoy Mutiny of 1857: A significant early uprising.</a:t>
            </a:r>
          </a:p>
          <a:p>
            <a:pPr lvl="1"/>
            <a:r>
              <a:rPr>
                <a:solidFill>
                  <a:srgbClr val="000000"/>
                </a:solidFill>
                <a:latin typeface="Arial"/>
              </a:rPr>
              <a:t>Formation of the Indian National Congress (INC) in 1885.</a:t>
            </a:r>
          </a:p>
          <a:p>
            <a:pPr lvl="1"/>
            <a:r>
              <a:rPr>
                <a:solidFill>
                  <a:srgbClr val="000000"/>
                </a:solidFill>
                <a:latin typeface="Arial"/>
              </a:rPr>
              <a:t>Rise of Nationalist Sentiments: Calls for greater self-governance.</a:t>
            </a:r>
          </a:p>
          <a:p>
            <a:pPr lvl="1"/>
            <a:r>
              <a:rPr>
                <a:solidFill>
                  <a:srgbClr val="000000"/>
                </a:solidFill>
                <a:latin typeface="Arial"/>
              </a:rPr>
              <a:t>Emergence of influential early leaders and their contributions.</a:t>
            </a:r>
          </a:p>
          <a:p>
            <a:pPr lvl="1"/>
            <a:r>
              <a:rPr>
                <a:solidFill>
                  <a:srgbClr val="000000"/>
                </a:solidFill>
                <a:latin typeface="Arial"/>
              </a:rPr>
              <a:t>Source: Historical Archives of India</a:t>
            </a:r>
          </a:p>
        </p:txBody>
      </p:sp>
      <p:pic>
        <p:nvPicPr>
          <p:cNvPr id="4" name="Picture 3" descr="Image_depicting_the_1857_uprising.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rPr>
                <a:solidFill>
                  <a:srgbClr val="000000"/>
                </a:solidFill>
                <a:latin typeface="Arial"/>
              </a:rPr>
              <a:t>Architects of Independence: Key Figures &amp; Ideologies</a:t>
            </a:r>
          </a:p>
        </p:txBody>
      </p:sp>
      <p:graphicFrame>
        <p:nvGraphicFramePr>
          <p:cNvPr id="3" name="Table 2"/>
          <p:cNvGraphicFramePr>
            <a:graphicFrameLocks noGrp="1"/>
          </p:cNvGraphicFramePr>
          <p:nvPr/>
        </p:nvGraphicFramePr>
        <p:xfrm>
          <a:off x="1828800" y="1828800"/>
          <a:ext cx="5486400" cy="731520"/>
        </p:xfrm>
        <a:graphic>
          <a:graphicData uri="http://schemas.openxmlformats.org/drawingml/2006/table">
            <a:tbl>
              <a:tblPr firstRow="1" bandRow="1">
                <a:tableStyleId>{5C22544A-7EE6-4342-B048-85BDC9FD1C3A}</a:tableStyleId>
              </a:tblPr>
              <a:tblGrid>
                <a:gridCol w="1828800"/>
                <a:gridCol w="3657600"/>
              </a:tblGrid>
              <a:tr h="91440">
                <a:tc>
                  <a:txBody>
                    <a:bodyPr/>
                    <a:lstStyle/>
                    <a:p>
                      <a:r>
                        <a:rPr>
                          <a:solidFill>
                            <a:srgbClr val="000000"/>
                          </a:solidFill>
                          <a:latin typeface="Arial"/>
                        </a:rPr>
                        <a:t>Mahatma Gandhi:</a:t>
                      </a:r>
                    </a:p>
                  </a:txBody>
                  <a:tcPr/>
                </a:tc>
                <a:tc>
                  <a:txBody>
                    <a:bodyPr/>
                    <a:lstStyle/>
                    <a:p>
                      <a:r>
                        <a:rPr>
                          <a:solidFill>
                            <a:srgbClr val="000000"/>
                          </a:solidFill>
                          <a:latin typeface="Arial"/>
                        </a:rPr>
                        <a:t>Jawaharlal Nehru:</a:t>
                      </a:r>
                    </a:p>
                  </a:txBody>
                  <a:tcPr/>
                </a:tc>
              </a:tr>
              <a:tr h="91440">
                <a:tc>
                  <a:txBody>
                    <a:bodyPr/>
                    <a:lstStyle/>
                    <a:p>
                      <a:r>
                        <a:rPr>
                          <a:solidFill>
                            <a:srgbClr val="000000"/>
                          </a:solidFill>
                          <a:latin typeface="Arial"/>
                        </a:rPr>
                        <a:t>Non-violent Civil Disobedience (Satyagraha)</a:t>
                      </a:r>
                    </a:p>
                  </a:txBody>
                  <a:tcPr/>
                </a:tc>
                <a:tc>
                  <a:txBody>
                    <a:bodyPr/>
                    <a:lstStyle/>
                    <a:p>
                      <a:r>
                        <a:rPr>
                          <a:solidFill>
                            <a:srgbClr val="000000"/>
                          </a:solidFill>
                          <a:latin typeface="Arial"/>
                        </a:rPr>
                        <a:t>First Prime Minister of India</a:t>
                      </a:r>
                    </a:p>
                  </a:txBody>
                  <a:tcPr/>
                </a:tc>
              </a:tr>
              <a:tr h="91440">
                <a:tc>
                  <a:txBody>
                    <a:bodyPr/>
                    <a:lstStyle/>
                    <a:p>
                      <a:r>
                        <a:rPr>
                          <a:solidFill>
                            <a:srgbClr val="000000"/>
                          </a:solidFill>
                          <a:latin typeface="Arial"/>
                        </a:rPr>
                        <a:t>Dandi March (Salt Satyagraha)</a:t>
                      </a:r>
                    </a:p>
                  </a:txBody>
                  <a:tcPr/>
                </a:tc>
                <a:tc>
                  <a:txBody>
                    <a:bodyPr/>
                    <a:lstStyle/>
                    <a:p>
                      <a:r>
                        <a:rPr>
                          <a:solidFill>
                            <a:srgbClr val="000000"/>
                          </a:solidFill>
                          <a:latin typeface="Arial"/>
                        </a:rPr>
                        <a:t>Vision for a Modern India</a:t>
                      </a:r>
                    </a:p>
                  </a:txBody>
                  <a:tcPr/>
                </a:tc>
              </a:tr>
              <a:tr h="91440">
                <a:tc>
                  <a:txBody>
                    <a:bodyPr/>
                    <a:lstStyle/>
                    <a:p>
                      <a:r>
                        <a:rPr>
                          <a:solidFill>
                            <a:srgbClr val="000000"/>
                          </a:solidFill>
                          <a:latin typeface="Arial"/>
                        </a:rPr>
                        <a:t>Quit India Movement (1942)</a:t>
                      </a:r>
                    </a:p>
                  </a:txBody>
                  <a:tcPr/>
                </a:tc>
                <a:tc>
                  <a:txBody>
                    <a:bodyPr/>
                    <a:lstStyle/>
                    <a:p>
                      <a:r>
                        <a:rPr>
                          <a:solidFill>
                            <a:srgbClr val="000000"/>
                          </a:solidFill>
                          <a:latin typeface="Arial"/>
                        </a:rPr>
                        <a:t>Subhas Chandra Bose:</a:t>
                      </a:r>
                    </a:p>
                  </a:txBody>
                  <a:tcPr/>
                </a:tc>
              </a:tr>
              <a:tr h="91440">
                <a:tc>
                  <a:txBody>
                    <a:bodyPr/>
                    <a:lstStyle/>
                    <a:p/>
                  </a:txBody>
                  <a:tcPr/>
                </a:tc>
                <a:tc>
                  <a:txBody>
                    <a:bodyPr/>
                    <a:lstStyle/>
                    <a:p>
                      <a:r>
                        <a:rPr>
                          <a:solidFill>
                            <a:srgbClr val="000000"/>
                          </a:solidFill>
                          <a:latin typeface="Arial"/>
                        </a:rPr>
                        <a:t>Indian National Army (INA)</a:t>
                      </a:r>
                    </a:p>
                  </a:txBody>
                  <a:tcPr/>
                </a:tc>
              </a:tr>
              <a:tr h="91440">
                <a:tc>
                  <a:txBody>
                    <a:bodyPr/>
                    <a:lstStyle/>
                    <a:p/>
                  </a:txBody>
                  <a:tcPr/>
                </a:tc>
                <a:tc>
                  <a:txBody>
                    <a:bodyPr/>
                    <a:lstStyle/>
                    <a:p>
                      <a:r>
                        <a:rPr>
                          <a:solidFill>
                            <a:srgbClr val="000000"/>
                          </a:solidFill>
                          <a:latin typeface="Arial"/>
                        </a:rPr>
                        <a:t>Sardar Vallabhbhai Patel:</a:t>
                      </a:r>
                    </a:p>
                  </a:txBody>
                  <a:tcPr/>
                </a:tc>
              </a:tr>
              <a:tr h="91440">
                <a:tc>
                  <a:txBody>
                    <a:bodyPr/>
                    <a:lstStyle/>
                    <a:p/>
                  </a:txBody>
                  <a:tcPr/>
                </a:tc>
                <a:tc>
                  <a:txBody>
                    <a:bodyPr/>
                    <a:lstStyle/>
                    <a:p>
                      <a:r>
                        <a:rPr>
                          <a:solidFill>
                            <a:srgbClr val="000000"/>
                          </a:solidFill>
                          <a:latin typeface="Arial"/>
                        </a:rPr>
                        <a:t>Integration of Princely States</a:t>
                      </a:r>
                    </a:p>
                  </a:txBody>
                  <a:tcPr/>
                </a:tc>
              </a:tr>
              <a:tr h="91440">
                <a:tc>
                  <a:txBody>
                    <a:bodyPr/>
                    <a:lstStyle/>
                    <a:p/>
                  </a:txBody>
                  <a:tcPr/>
                </a:tc>
                <a:tc>
                  <a:txBody>
                    <a:bodyPr/>
                    <a:lstStyle/>
                    <a:p>
                      <a:r>
                        <a:rPr>
                          <a:solidFill>
                            <a:srgbClr val="000000"/>
                          </a:solidFill>
                          <a:latin typeface="Arial"/>
                        </a:rPr>
                        <a:t>Source: Modern Indian History Texts</a:t>
                      </a:r>
                    </a:p>
                  </a:txBody>
                  <a:tcPr/>
                </a:tc>
              </a:tr>
            </a:tbl>
          </a:graphicData>
        </a:graphic>
      </p:graphicFrame>
      <p:pic>
        <p:nvPicPr>
          <p:cNvPr id="4" name="Picture 3" descr="Portraits_of_Mahatma_Gandhi_and_Jawaharlal_Nehru_RO3HkIC.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rPr>
                <a:solidFill>
                  <a:srgbClr val="000000"/>
                </a:solidFill>
                <a:latin typeface="Arial"/>
              </a:rPr>
              <a:t>Pivotal Moments &amp; Escalation of Struggle</a:t>
            </a:r>
          </a:p>
        </p:txBody>
      </p:sp>
      <p:sp>
        <p:nvSpPr>
          <p:cNvPr id="3" name="Content Placeholder 2"/>
          <p:cNvSpPr>
            <a:spLocks noGrp="1"/>
          </p:cNvSpPr>
          <p:nvPr>
            <p:ph idx="1"/>
          </p:nvPr>
        </p:nvSpPr>
        <p:spPr/>
        <p:txBody>
          <a:bodyPr/>
          <a:lstStyle/>
          <a:p>
            <a:r>
              <a:rPr>
                <a:solidFill>
                  <a:srgbClr val="000000"/>
                </a:solidFill>
                <a:latin typeface="Arial"/>
              </a:rPr>
              <a:t/>
            </a:r>
          </a:p>
          <a:p>
            <a:pPr lvl="1"/>
            <a:r>
              <a:rPr>
                <a:solidFill>
                  <a:srgbClr val="000000"/>
                </a:solidFill>
                <a:latin typeface="Arial"/>
              </a:rPr>
              <a:t>Jallianwala Bagh Massacre (1919): A turning point in the struggle.</a:t>
            </a:r>
          </a:p>
          <a:p>
            <a:pPr lvl="1"/>
            <a:r>
              <a:rPr>
                <a:solidFill>
                  <a:srgbClr val="000000"/>
                </a:solidFill>
                <a:latin typeface="Arial"/>
              </a:rPr>
              <a:t>Non-Cooperation Movement (1920-22): Nationwide protests.</a:t>
            </a:r>
          </a:p>
          <a:p>
            <a:pPr lvl="1"/>
            <a:r>
              <a:rPr>
                <a:solidFill>
                  <a:srgbClr val="000000"/>
                </a:solidFill>
                <a:latin typeface="Arial"/>
              </a:rPr>
              <a:t>Simon Commission &amp; Lahore Session (1929): Demand for Purna Swaraj (Complete Independence).</a:t>
            </a:r>
          </a:p>
          <a:p>
            <a:pPr lvl="1"/>
            <a:r>
              <a:rPr>
                <a:solidFill>
                  <a:srgbClr val="000000"/>
                </a:solidFill>
                <a:latin typeface="Arial"/>
              </a:rPr>
              <a:t>Government of India Act (1935): Granting provincial autonomy.</a:t>
            </a:r>
          </a:p>
          <a:p>
            <a:pPr lvl="1"/>
            <a:r>
              <a:rPr>
                <a:solidFill>
                  <a:srgbClr val="000000"/>
                </a:solidFill>
                <a:latin typeface="Arial"/>
              </a:rPr>
              <a:t>World War II and its impact on the British Empire's hold.</a:t>
            </a:r>
          </a:p>
          <a:p>
            <a:pPr lvl="1"/>
            <a:r>
              <a:rPr>
                <a:solidFill>
                  <a:srgbClr val="000000"/>
                </a:solidFill>
                <a:latin typeface="Arial"/>
              </a:rPr>
              <a:t>Source: Freedom Struggle Publications</a:t>
            </a:r>
          </a:p>
        </p:txBody>
      </p:sp>
      <p:pic>
        <p:nvPicPr>
          <p:cNvPr id="4" name="Picture 3" descr="Historic_photo_of_the_Dandi_March.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914400" y="914400"/>
            <a:ext cx="914400" cy="914400"/>
          </a:xfrm>
          <a:prstGeom prst="rect">
            <a:avLst/>
          </a:prstGeom>
          <a:noFill/>
        </p:spPr>
        <p:txBody>
          <a:bodyPr wrap="none">
            <a:spAutoFit/>
          </a:bodyPr>
          <a:lstStyle/>
          <a:p>
            <a:r>
              <a:rPr>
                <a:solidFill>
                  <a:srgbClr val="000000"/>
                </a:solidFill>
                <a:latin typeface="Arial"/>
              </a:rPr>
              <a:t>After decades of struggle, India gained independence on August 15, 1947. However, this freedom came with the tragic partition of the subcontinent into India and Pakistan, leading to widespread displacement and violence. The Radcliffe Line arbitrarily divided communities and regions. This period remains a significant and complex chapter in the nation's history. Source: Partition Chronicles.</a:t>
            </a:r>
          </a:p>
        </p:txBody>
      </p:sp>
      <p:pic>
        <p:nvPicPr>
          <p:cNvPr id="3" name="Picture 2" descr="Map_illustrating_the_partition_of_India_and_Pakistan.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rPr>
                <a:solidFill>
                  <a:srgbClr val="000000"/>
                </a:solidFill>
                <a:latin typeface="Arial"/>
              </a:rPr>
              <a:t>Legacy of Independence</a:t>
            </a:r>
          </a:p>
        </p:txBody>
      </p:sp>
      <p:sp>
        <p:nvSpPr>
          <p:cNvPr id="3" name="Content Placeholder 2"/>
          <p:cNvSpPr>
            <a:spLocks noGrp="1"/>
          </p:cNvSpPr>
          <p:nvPr>
            <p:ph idx="1"/>
          </p:nvPr>
        </p:nvSpPr>
        <p:spPr/>
        <p:txBody>
          <a:bodyPr/>
          <a:lstStyle/>
          <a:p>
            <a:r>
              <a:rPr>
                <a:solidFill>
                  <a:srgbClr val="000000"/>
                </a:solidFill>
                <a:latin typeface="Arial"/>
              </a:rPr>
              <a:t/>
            </a:r>
          </a:p>
          <a:p>
            <a:pPr lvl="1"/>
            <a:r>
              <a:rPr>
                <a:solidFill>
                  <a:srgbClr val="000000"/>
                </a:solidFill>
                <a:latin typeface="Arial"/>
              </a:rPr>
              <a:t>Establishment of the Republic of India (1950): Adoption of the Constitution.</a:t>
            </a:r>
          </a:p>
          <a:p>
            <a:pPr lvl="1"/>
            <a:r>
              <a:rPr>
                <a:solidFill>
                  <a:srgbClr val="000000"/>
                </a:solidFill>
                <a:latin typeface="Arial"/>
              </a:rPr>
              <a:t>Founding of a Democratic Republic: Universal adult franchise.</a:t>
            </a:r>
          </a:p>
          <a:p>
            <a:pPr lvl="1"/>
            <a:r>
              <a:rPr>
                <a:solidFill>
                  <a:srgbClr val="000000"/>
                </a:solidFill>
                <a:latin typeface="Arial"/>
              </a:rPr>
              <a:t>Non-Aligned Movement (NAM): India's stance in the Cold War era.</a:t>
            </a:r>
          </a:p>
          <a:p>
            <a:pPr lvl="1"/>
            <a:r>
              <a:rPr>
                <a:solidFill>
                  <a:srgbClr val="000000"/>
                </a:solidFill>
                <a:latin typeface="Arial"/>
              </a:rPr>
              <a:t>Challenges and Achievements: Nation-building, economic development, and social reforms.</a:t>
            </a:r>
          </a:p>
          <a:p>
            <a:pPr lvl="1"/>
            <a:r>
              <a:rPr>
                <a:solidFill>
                  <a:srgbClr val="000000"/>
                </a:solidFill>
                <a:latin typeface="Arial"/>
              </a:rPr>
              <a:t>Continued relevance of Gandhian principles.</a:t>
            </a:r>
          </a:p>
          <a:p>
            <a:pPr lvl="1"/>
            <a:r>
              <a:rPr>
                <a:solidFill>
                  <a:srgbClr val="000000"/>
                </a:solidFill>
                <a:latin typeface="Arial"/>
              </a:rPr>
              <a:t>Source: Contemporary Indian History</a:t>
            </a:r>
          </a:p>
        </p:txBody>
      </p:sp>
      <p:pic>
        <p:nvPicPr>
          <p:cNvPr id="4" name="Picture 3" descr="Image_of_the_Indian_Parliament_House.png"/>
          <p:cNvPicPr>
            <a:picLocks noChangeAspect="1"/>
          </p:cNvPicPr>
          <p:nvPr/>
        </p:nvPicPr>
        <p:blipFill>
          <a:blip r:embed="rId2"/>
          <a:stretch>
            <a:fillRect/>
          </a:stretch>
        </p:blipFill>
        <p:spPr>
          <a:xfrm>
            <a:off x="457200" y="457200"/>
            <a:ext cx="914400" cy="9144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